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7" r:id="rId2"/>
    <p:sldId id="257" r:id="rId3"/>
    <p:sldId id="262" r:id="rId4"/>
    <p:sldId id="263" r:id="rId5"/>
    <p:sldId id="264" r:id="rId6"/>
    <p:sldId id="286" r:id="rId7"/>
    <p:sldId id="275" r:id="rId8"/>
    <p:sldId id="269" r:id="rId9"/>
    <p:sldId id="273" r:id="rId10"/>
    <p:sldId id="283" r:id="rId11"/>
    <p:sldId id="284" r:id="rId12"/>
    <p:sldId id="281" r:id="rId13"/>
    <p:sldId id="282" r:id="rId14"/>
    <p:sldId id="271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112" d="100"/>
          <a:sy n="112" d="100"/>
        </p:scale>
        <p:origin x="-161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AD8768-B581-40B7-96F1-0D6458186B4A}" type="doc">
      <dgm:prSet loTypeId="urn:microsoft.com/office/officeart/2005/8/layout/process1" loCatId="process" qsTypeId="urn:microsoft.com/office/officeart/2005/8/quickstyle/3d7" qsCatId="3D" csTypeId="urn:microsoft.com/office/officeart/2005/8/colors/accent5_1" csCatId="accent5" phldr="1"/>
      <dgm:spPr/>
      <dgm:t>
        <a:bodyPr/>
        <a:lstStyle/>
        <a:p>
          <a:endParaRPr lang="fr-FR"/>
        </a:p>
      </dgm:t>
    </dgm:pt>
    <dgm:pt modelId="{96298220-D0C0-40C1-AEB6-D8302FED58FD}" type="pres">
      <dgm:prSet presAssocID="{C9AD8768-B581-40B7-96F1-0D6458186B4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</dgm:ptLst>
  <dgm:cxnLst>
    <dgm:cxn modelId="{ADDEF058-DC45-479B-B50B-A3CA17EEC961}" type="presOf" srcId="{C9AD8768-B581-40B7-96F1-0D6458186B4A}" destId="{96298220-D0C0-40C1-AEB6-D8302FED58FD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8E9E29-7982-417A-9EF7-9613A28672AF}" type="datetimeFigureOut">
              <a:rPr lang="fr-FR" smtClean="0"/>
              <a:pPr/>
              <a:t>14/04/2016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2C566-C604-4355-8A54-A9C4675BCBF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39713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4EA48-126C-4EC6-BFD2-A40109C14964}" type="datetimeFigureOut">
              <a:rPr lang="fr-FR" smtClean="0"/>
              <a:pPr/>
              <a:t>14/04/2016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DA4D7-BCF3-4C88-8FE9-D321F4A08F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4EA48-126C-4EC6-BFD2-A40109C14964}" type="datetimeFigureOut">
              <a:rPr lang="fr-FR" smtClean="0"/>
              <a:pPr/>
              <a:t>14/04/2016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DA4D7-BCF3-4C88-8FE9-D321F4A08F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4EA48-126C-4EC6-BFD2-A40109C14964}" type="datetimeFigureOut">
              <a:rPr lang="fr-FR" smtClean="0"/>
              <a:pPr/>
              <a:t>14/04/2016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DA4D7-BCF3-4C88-8FE9-D321F4A08F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188913"/>
            <a:ext cx="4076700" cy="33813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550863" y="1268413"/>
            <a:ext cx="3517900" cy="92868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221163" y="1268413"/>
            <a:ext cx="3519487" cy="92868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762000" y="6402388"/>
            <a:ext cx="917575" cy="476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 </a:t>
            </a:r>
            <a:r>
              <a:rPr lang="en-US" sz="1400">
                <a:cs typeface="Arial" charset="0"/>
              </a:rPr>
              <a:t>I</a:t>
            </a:r>
            <a:r>
              <a:rPr lang="en-US" sz="1200"/>
              <a:t> </a:t>
            </a:r>
            <a:fld id="{CA365B26-178F-4D3B-AD6F-EC95986B7D94}" type="slidenum">
              <a:rPr lang="en-US" sz="1400">
                <a:solidFill>
                  <a:schemeClr val="tx2"/>
                </a:solidFill>
              </a:rPr>
              <a:pPr/>
              <a:t>‹N°›</a:t>
            </a:fld>
            <a:endParaRPr lang="fr-FR" sz="14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188913"/>
            <a:ext cx="4076700" cy="33813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550863" y="1268413"/>
            <a:ext cx="7189787" cy="928687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762000" y="6402388"/>
            <a:ext cx="917575" cy="476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 </a:t>
            </a:r>
            <a:r>
              <a:rPr lang="en-US" sz="1400">
                <a:cs typeface="Arial" charset="0"/>
              </a:rPr>
              <a:t>I</a:t>
            </a:r>
            <a:r>
              <a:rPr lang="en-US" sz="1200"/>
              <a:t> </a:t>
            </a:r>
            <a:fld id="{7F716848-5198-4ED1-8AE9-D16E31F08576}" type="slidenum">
              <a:rPr lang="en-US" sz="1400">
                <a:solidFill>
                  <a:schemeClr val="tx2"/>
                </a:solidFill>
              </a:rPr>
              <a:pPr/>
              <a:t>‹N°›</a:t>
            </a:fld>
            <a:endParaRPr lang="fr-FR" sz="14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4EA48-126C-4EC6-BFD2-A40109C14964}" type="datetimeFigureOut">
              <a:rPr lang="fr-FR" smtClean="0"/>
              <a:pPr/>
              <a:t>14/04/2016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DA4D7-BCF3-4C88-8FE9-D321F4A08F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4EA48-126C-4EC6-BFD2-A40109C14964}" type="datetimeFigureOut">
              <a:rPr lang="fr-FR" smtClean="0"/>
              <a:pPr/>
              <a:t>14/04/2016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DA4D7-BCF3-4C88-8FE9-D321F4A08F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4EA48-126C-4EC6-BFD2-A40109C14964}" type="datetimeFigureOut">
              <a:rPr lang="fr-FR" smtClean="0"/>
              <a:pPr/>
              <a:t>14/04/2016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DA4D7-BCF3-4C88-8FE9-D321F4A08F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4EA48-126C-4EC6-BFD2-A40109C14964}" type="datetimeFigureOut">
              <a:rPr lang="fr-FR" smtClean="0"/>
              <a:pPr/>
              <a:t>14/04/2016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DA4D7-BCF3-4C88-8FE9-D321F4A08F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4EA48-126C-4EC6-BFD2-A40109C14964}" type="datetimeFigureOut">
              <a:rPr lang="fr-FR" smtClean="0"/>
              <a:pPr/>
              <a:t>14/04/2016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DA4D7-BCF3-4C88-8FE9-D321F4A08F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4EA48-126C-4EC6-BFD2-A40109C14964}" type="datetimeFigureOut">
              <a:rPr lang="fr-FR" smtClean="0"/>
              <a:pPr/>
              <a:t>14/04/2016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DA4D7-BCF3-4C88-8FE9-D321F4A08F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4EA48-126C-4EC6-BFD2-A40109C14964}" type="datetimeFigureOut">
              <a:rPr lang="fr-FR" smtClean="0"/>
              <a:pPr/>
              <a:t>14/04/2016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DA4D7-BCF3-4C88-8FE9-D321F4A08F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4EA48-126C-4EC6-BFD2-A40109C14964}" type="datetimeFigureOut">
              <a:rPr lang="fr-FR" smtClean="0"/>
              <a:pPr/>
              <a:t>14/04/2016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DA4D7-BCF3-4C88-8FE9-D321F4A08F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4EA48-126C-4EC6-BFD2-A40109C14964}" type="datetimeFigureOut">
              <a:rPr lang="fr-FR" smtClean="0"/>
              <a:pPr/>
              <a:t>14/04/2016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DA4D7-BCF3-4C88-8FE9-D321F4A08F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altLang="fr-FR" b="1" dirty="0" smtClean="0"/>
              <a:t/>
            </a:r>
            <a:br>
              <a:rPr lang="fr-FR" altLang="fr-FR" b="1" dirty="0" smtClean="0"/>
            </a:br>
            <a:r>
              <a:rPr lang="fr-FR" altLang="fr-FR" b="1" dirty="0"/>
              <a:t/>
            </a:r>
            <a:br>
              <a:rPr lang="fr-FR" altLang="fr-FR" b="1" dirty="0"/>
            </a:br>
            <a:r>
              <a:rPr lang="fr-FR" altLang="fr-FR" b="1" dirty="0" smtClean="0"/>
              <a:t/>
            </a:r>
            <a:br>
              <a:rPr lang="fr-FR" altLang="fr-FR" b="1" dirty="0" smtClean="0"/>
            </a:br>
            <a:r>
              <a:rPr lang="fr-FR" altLang="fr-FR" b="1" dirty="0"/>
              <a:t/>
            </a:r>
            <a:br>
              <a:rPr lang="fr-FR" altLang="fr-FR" b="1" dirty="0"/>
            </a:br>
            <a:r>
              <a:rPr lang="fr-FR" altLang="fr-FR" b="1" dirty="0" smtClean="0"/>
              <a:t>INFORMATION-CONSULTATION et du COMITE D’ENTREPRISE SUR LE PROJET DE PLAN DE FORMATION 2016</a:t>
            </a:r>
            <a:endParaRPr lang="fr-FR" dirty="0"/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xmlns="" val="2132965457"/>
              </p:ext>
            </p:extLst>
          </p:nvPr>
        </p:nvGraphicFramePr>
        <p:xfrm>
          <a:off x="4067944" y="0"/>
          <a:ext cx="4680520" cy="1196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 </a:t>
            </a:r>
            <a:r>
              <a:rPr lang="en-US" sz="1400">
                <a:cs typeface="Arial" charset="0"/>
              </a:rPr>
              <a:t>I</a:t>
            </a:r>
            <a:r>
              <a:rPr lang="en-US" sz="1200"/>
              <a:t> </a:t>
            </a:r>
            <a:fld id="{04A24443-5784-47D8-8D06-4A7CF5CA94C9}" type="slidenum">
              <a:rPr lang="en-US" sz="1400">
                <a:solidFill>
                  <a:schemeClr val="tx2"/>
                </a:solidFill>
              </a:rPr>
              <a:pPr/>
              <a:t>10</a:t>
            </a:fld>
            <a:endParaRPr lang="fr-FR" sz="1400">
              <a:solidFill>
                <a:schemeClr val="tx2"/>
              </a:solidFill>
            </a:endParaRPr>
          </a:p>
        </p:txBody>
      </p:sp>
      <p:sp>
        <p:nvSpPr>
          <p:cNvPr id="1679396" name="Rectangle 36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6343650" cy="338138"/>
          </a:xfrm>
        </p:spPr>
        <p:txBody>
          <a:bodyPr>
            <a:normAutofit fontScale="90000"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fr-FR" sz="2000" dirty="0"/>
              <a:t> </a:t>
            </a:r>
            <a:r>
              <a:rPr lang="fr-FR" sz="2700" b="1" dirty="0">
                <a:solidFill>
                  <a:srgbClr val="0070C0"/>
                </a:solidFill>
              </a:rPr>
              <a:t>Répartition prévisionnelle des heures par </a:t>
            </a:r>
            <a:r>
              <a:rPr lang="fr-FR" sz="2700" b="1" dirty="0" smtClean="0">
                <a:solidFill>
                  <a:srgbClr val="0070C0"/>
                </a:solidFill>
              </a:rPr>
              <a:t>CSP et par H/F</a:t>
            </a:r>
            <a:endParaRPr lang="fr-FR" sz="2700" b="1" dirty="0">
              <a:solidFill>
                <a:srgbClr val="0070C0"/>
              </a:solidFill>
            </a:endParaRPr>
          </a:p>
        </p:txBody>
      </p:sp>
      <p:graphicFrame>
        <p:nvGraphicFramePr>
          <p:cNvPr id="1679401" name="Group 4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46456442"/>
              </p:ext>
            </p:extLst>
          </p:nvPr>
        </p:nvGraphicFramePr>
        <p:xfrm>
          <a:off x="971550" y="1773238"/>
          <a:ext cx="7189788" cy="2873376"/>
        </p:xfrm>
        <a:graphic>
          <a:graphicData uri="http://schemas.openxmlformats.org/drawingml/2006/table">
            <a:tbl>
              <a:tblPr/>
              <a:tblGrid>
                <a:gridCol w="1414412"/>
                <a:gridCol w="1419005"/>
                <a:gridCol w="1271089"/>
                <a:gridCol w="898314"/>
                <a:gridCol w="1333934"/>
                <a:gridCol w="853034"/>
              </a:tblGrid>
              <a:tr h="876300"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Nombre d’heures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Hommes 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Femmes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I&amp;C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ATAM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AGENTS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6173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 </a:t>
            </a:r>
            <a:r>
              <a:rPr lang="en-US" sz="1400">
                <a:cs typeface="Arial" charset="0"/>
              </a:rPr>
              <a:t>I</a:t>
            </a:r>
            <a:r>
              <a:rPr lang="en-US" sz="1200"/>
              <a:t> </a:t>
            </a:r>
            <a:fld id="{04A24443-5784-47D8-8D06-4A7CF5CA94C9}" type="slidenum">
              <a:rPr lang="en-US" sz="1400">
                <a:solidFill>
                  <a:schemeClr val="tx2"/>
                </a:solidFill>
              </a:rPr>
              <a:pPr/>
              <a:t>11</a:t>
            </a:fld>
            <a:endParaRPr lang="fr-FR" sz="1400">
              <a:solidFill>
                <a:schemeClr val="tx2"/>
              </a:solidFill>
            </a:endParaRPr>
          </a:p>
        </p:txBody>
      </p:sp>
      <p:sp>
        <p:nvSpPr>
          <p:cNvPr id="1679396" name="Rectangle 36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6343650" cy="338138"/>
          </a:xfrm>
        </p:spPr>
        <p:txBody>
          <a:bodyPr>
            <a:normAutofit fontScale="90000"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fr-FR" sz="2000" dirty="0"/>
              <a:t> </a:t>
            </a:r>
            <a:r>
              <a:rPr lang="fr-FR" sz="2700" b="1" dirty="0">
                <a:solidFill>
                  <a:srgbClr val="0070C0"/>
                </a:solidFill>
              </a:rPr>
              <a:t>Répartition prévisionnelle des heures par </a:t>
            </a:r>
            <a:r>
              <a:rPr lang="fr-FR" sz="2700" b="1" dirty="0" smtClean="0">
                <a:solidFill>
                  <a:srgbClr val="0070C0"/>
                </a:solidFill>
              </a:rPr>
              <a:t>tranche d’âge</a:t>
            </a:r>
            <a:endParaRPr lang="fr-FR" sz="2700" b="1" dirty="0">
              <a:solidFill>
                <a:srgbClr val="0070C0"/>
              </a:solidFill>
            </a:endParaRPr>
          </a:p>
        </p:txBody>
      </p:sp>
      <p:graphicFrame>
        <p:nvGraphicFramePr>
          <p:cNvPr id="1679401" name="Group 4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65145877"/>
              </p:ext>
            </p:extLst>
          </p:nvPr>
        </p:nvGraphicFramePr>
        <p:xfrm>
          <a:off x="971550" y="1773238"/>
          <a:ext cx="7189788" cy="2873376"/>
        </p:xfrm>
        <a:graphic>
          <a:graphicData uri="http://schemas.openxmlformats.org/drawingml/2006/table">
            <a:tbl>
              <a:tblPr/>
              <a:tblGrid>
                <a:gridCol w="1414412"/>
                <a:gridCol w="1419005"/>
                <a:gridCol w="1271089"/>
                <a:gridCol w="1080120"/>
                <a:gridCol w="1152128"/>
                <a:gridCol w="853034"/>
              </a:tblGrid>
              <a:tr h="876300"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Nombre d’heures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 – 29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– 44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 – 55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&gt; 55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I&amp;C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ATAM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AGENTS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6734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 </a:t>
            </a:r>
            <a:r>
              <a:rPr lang="en-US" sz="1400">
                <a:cs typeface="Arial" charset="0"/>
              </a:rPr>
              <a:t>I</a:t>
            </a:r>
            <a:r>
              <a:rPr lang="en-US" sz="1200"/>
              <a:t> </a:t>
            </a:r>
            <a:fld id="{04A24443-5784-47D8-8D06-4A7CF5CA94C9}" type="slidenum">
              <a:rPr lang="en-US" sz="1400">
                <a:solidFill>
                  <a:schemeClr val="tx2"/>
                </a:solidFill>
              </a:rPr>
              <a:pPr/>
              <a:t>12</a:t>
            </a:fld>
            <a:endParaRPr lang="fr-FR" sz="1400">
              <a:solidFill>
                <a:schemeClr val="tx2"/>
              </a:solidFill>
            </a:endParaRPr>
          </a:p>
        </p:txBody>
      </p:sp>
      <p:sp>
        <p:nvSpPr>
          <p:cNvPr id="1679396" name="Rectangle 36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7848674" cy="338138"/>
          </a:xfrm>
        </p:spPr>
        <p:txBody>
          <a:bodyPr>
            <a:normAutofit fontScale="90000"/>
          </a:bodyPr>
          <a:lstStyle/>
          <a:p>
            <a:pPr algn="l">
              <a:buClr>
                <a:schemeClr val="accent1"/>
              </a:buClr>
              <a:buFont typeface="Wingdings" pitchFamily="2" charset="2"/>
              <a:buChar char="§"/>
            </a:pPr>
            <a:r>
              <a:rPr lang="fr-FR" sz="2000" dirty="0"/>
              <a:t> </a:t>
            </a:r>
            <a:r>
              <a:rPr lang="fr-FR" sz="2700" b="1" dirty="0" smtClean="0">
                <a:solidFill>
                  <a:srgbClr val="0070C0"/>
                </a:solidFill>
              </a:rPr>
              <a:t>Mise en œuvre des Périodes de professionnalisation</a:t>
            </a:r>
            <a:endParaRPr lang="fr-FR" sz="2700" b="1" dirty="0">
              <a:solidFill>
                <a:srgbClr val="0070C0"/>
              </a:solidFill>
            </a:endParaRPr>
          </a:p>
        </p:txBody>
      </p:sp>
      <p:graphicFrame>
        <p:nvGraphicFramePr>
          <p:cNvPr id="1679401" name="Group 4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60987113"/>
              </p:ext>
            </p:extLst>
          </p:nvPr>
        </p:nvGraphicFramePr>
        <p:xfrm>
          <a:off x="1115613" y="1484783"/>
          <a:ext cx="6552729" cy="3744416"/>
        </p:xfrm>
        <a:graphic>
          <a:graphicData uri="http://schemas.openxmlformats.org/drawingml/2006/table">
            <a:tbl>
              <a:tblPr/>
              <a:tblGrid>
                <a:gridCol w="933507"/>
                <a:gridCol w="936537"/>
                <a:gridCol w="936537"/>
                <a:gridCol w="936537"/>
                <a:gridCol w="936537"/>
                <a:gridCol w="936537"/>
                <a:gridCol w="936537"/>
              </a:tblGrid>
              <a:tr h="109064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Poste occupé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Objectif de la formation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Formation / Organisme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Durée en heures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Date de réalisation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Conditions de réalisations</a:t>
                      </a:r>
                    </a:p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7408">
                <a:tc>
                  <a:txBody>
                    <a:bodyPr/>
                    <a:lstStyle/>
                    <a:p>
                      <a:r>
                        <a:rPr lang="fr-FR" sz="1200" b="1" dirty="0" smtClean="0"/>
                        <a:t>Personne concernée</a:t>
                      </a:r>
                      <a:endParaRPr lang="fr-FR" sz="1200" b="1" dirty="0"/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8956">
                <a:tc>
                  <a:txBody>
                    <a:bodyPr/>
                    <a:lstStyle/>
                    <a:p>
                      <a:r>
                        <a:rPr lang="fr-FR" dirty="0" smtClean="0"/>
                        <a:t>Mr X</a:t>
                      </a:r>
                      <a:endParaRPr lang="fr-FR" dirty="0"/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7408">
                <a:tc>
                  <a:txBody>
                    <a:bodyPr/>
                    <a:lstStyle/>
                    <a:p>
                      <a:r>
                        <a:rPr lang="fr-FR" dirty="0" smtClean="0"/>
                        <a:t>Mme Y</a:t>
                      </a:r>
                      <a:endParaRPr lang="fr-FR" dirty="0"/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611560" y="908720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Les demandes recensées :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188913"/>
            <a:ext cx="7134944" cy="338137"/>
          </a:xfrm>
        </p:spPr>
        <p:txBody>
          <a:bodyPr>
            <a:noAutofit/>
          </a:bodyPr>
          <a:lstStyle/>
          <a:p>
            <a:r>
              <a:rPr lang="fr-FR" sz="2400" b="1" dirty="0" smtClean="0">
                <a:solidFill>
                  <a:srgbClr val="0070C0"/>
                </a:solidFill>
              </a:rPr>
              <a:t>Contrats apprentissage et de professionnalisation</a:t>
            </a:r>
            <a:endParaRPr lang="fr-FR" sz="2400" b="1" dirty="0">
              <a:solidFill>
                <a:srgbClr val="0070C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11560" y="1124744"/>
            <a:ext cx="806489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fr-FR" dirty="0" smtClean="0"/>
              <a:t> </a:t>
            </a:r>
            <a:r>
              <a:rPr lang="fr-FR" sz="2400" dirty="0" smtClean="0"/>
              <a:t>Nb de contrat à fin juin 2015 (contrats terminés)</a:t>
            </a:r>
          </a:p>
          <a:p>
            <a:pPr>
              <a:buFont typeface="Arial" charset="0"/>
              <a:buChar char="•"/>
            </a:pPr>
            <a:endParaRPr lang="fr-FR" sz="2400" dirty="0" smtClean="0"/>
          </a:p>
          <a:p>
            <a:pPr>
              <a:buFont typeface="Arial" charset="0"/>
              <a:buChar char="•"/>
            </a:pPr>
            <a:r>
              <a:rPr lang="fr-FR" sz="2400" dirty="0" smtClean="0"/>
              <a:t> Nb de nouveaux contrats à fin septembre 2015 (nouveaux contrats)</a:t>
            </a:r>
          </a:p>
          <a:p>
            <a:endParaRPr lang="fr-FR" sz="2400" dirty="0" smtClean="0"/>
          </a:p>
          <a:p>
            <a:pPr>
              <a:buFont typeface="Arial" charset="0"/>
              <a:buChar char="•"/>
            </a:pPr>
            <a:r>
              <a:rPr lang="fr-FR" sz="2400" dirty="0" smtClean="0"/>
              <a:t> Répartition service</a:t>
            </a:r>
          </a:p>
          <a:p>
            <a:pPr>
              <a:buFont typeface="Arial" charset="0"/>
              <a:buChar char="•"/>
            </a:pPr>
            <a:endParaRPr lang="fr-FR" sz="2400" dirty="0" smtClean="0"/>
          </a:p>
          <a:p>
            <a:pPr>
              <a:buFont typeface="Arial" charset="0"/>
              <a:buChar char="•"/>
            </a:pPr>
            <a:r>
              <a:rPr lang="fr-FR" sz="2400" dirty="0" smtClean="0"/>
              <a:t> Les missions proposées</a:t>
            </a:r>
          </a:p>
          <a:p>
            <a:endParaRPr lang="fr-FR" sz="2400" dirty="0" smtClean="0"/>
          </a:p>
          <a:p>
            <a:pPr>
              <a:buFont typeface="Arial" charset="0"/>
              <a:buChar char="•"/>
            </a:pPr>
            <a:r>
              <a:rPr lang="fr-FR" sz="2400" dirty="0" smtClean="0"/>
              <a:t> Les tuteurs</a:t>
            </a:r>
          </a:p>
          <a:p>
            <a:pPr>
              <a:buFont typeface="Arial" charset="0"/>
              <a:buChar char="•"/>
            </a:pPr>
            <a:endParaRPr lang="fr-FR" sz="2400" dirty="0"/>
          </a:p>
          <a:p>
            <a:pPr>
              <a:buFont typeface="Arial" charset="0"/>
              <a:buChar char="•"/>
            </a:pPr>
            <a:r>
              <a:rPr lang="fr-FR" sz="2400" dirty="0" smtClean="0"/>
              <a:t> Les diplômes préparés</a:t>
            </a:r>
          </a:p>
          <a:p>
            <a:pPr>
              <a:buFont typeface="Arial" charset="0"/>
              <a:buChar char="•"/>
            </a:pPr>
            <a:endParaRPr lang="fr-FR" sz="2400" dirty="0"/>
          </a:p>
          <a:p>
            <a:pPr>
              <a:buFont typeface="Arial" charset="0"/>
              <a:buChar char="•"/>
            </a:pPr>
            <a:r>
              <a:rPr lang="fr-FR" sz="2400" dirty="0" smtClean="0"/>
              <a:t> Les écoles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 </a:t>
            </a:r>
            <a:r>
              <a:rPr lang="en-US" sz="1400">
                <a:cs typeface="Arial" charset="0"/>
              </a:rPr>
              <a:t>I</a:t>
            </a:r>
            <a:r>
              <a:rPr lang="en-US" sz="1200"/>
              <a:t> </a:t>
            </a:r>
            <a:fld id="{B7BB6FDE-FF93-4951-A51C-D3E482289F14}" type="slidenum">
              <a:rPr lang="en-US" sz="1400">
                <a:solidFill>
                  <a:schemeClr val="tx2"/>
                </a:solidFill>
              </a:rPr>
              <a:pPr/>
              <a:t>14</a:t>
            </a:fld>
            <a:endParaRPr lang="fr-FR" sz="1400">
              <a:solidFill>
                <a:schemeClr val="tx2"/>
              </a:solidFill>
            </a:endParaRPr>
          </a:p>
        </p:txBody>
      </p:sp>
      <p:sp>
        <p:nvSpPr>
          <p:cNvPr id="1681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1712" y="548680"/>
            <a:ext cx="8820150" cy="583264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fr-FR" sz="2400" u="sng" dirty="0" smtClean="0">
                <a:solidFill>
                  <a:schemeClr val="accent1"/>
                </a:solidFill>
              </a:rPr>
              <a:t>Formations </a:t>
            </a:r>
            <a:r>
              <a:rPr lang="fr-FR" sz="2400" u="sng" dirty="0">
                <a:solidFill>
                  <a:schemeClr val="accent1"/>
                </a:solidFill>
              </a:rPr>
              <a:t>les plus demandées par les salariés</a:t>
            </a:r>
            <a:r>
              <a:rPr lang="fr-FR" sz="2400" dirty="0">
                <a:solidFill>
                  <a:schemeClr val="accent1"/>
                </a:solidFill>
              </a:rPr>
              <a:t>:</a:t>
            </a:r>
            <a:br>
              <a:rPr lang="fr-FR" sz="2400" dirty="0">
                <a:solidFill>
                  <a:schemeClr val="accent1"/>
                </a:solidFill>
              </a:rPr>
            </a:br>
            <a:r>
              <a:rPr lang="fr-FR" sz="2000" dirty="0">
                <a:sym typeface="Wingdings" pitchFamily="2" charset="2"/>
              </a:rPr>
              <a:t> </a:t>
            </a:r>
            <a:r>
              <a:rPr lang="fr-FR" sz="2000" dirty="0" smtClean="0"/>
              <a:t>Techniques : </a:t>
            </a:r>
            <a:r>
              <a:rPr lang="fr-FR" sz="2000" dirty="0"/>
              <a:t/>
            </a:r>
            <a:br>
              <a:rPr lang="fr-FR" sz="2000" dirty="0"/>
            </a:br>
            <a:r>
              <a:rPr lang="fr-FR" sz="2000" dirty="0">
                <a:sym typeface="Wingdings" pitchFamily="2" charset="2"/>
              </a:rPr>
              <a:t> </a:t>
            </a:r>
            <a:r>
              <a:rPr lang="fr-FR" sz="2000" dirty="0" smtClean="0"/>
              <a:t>Langues :</a:t>
            </a:r>
            <a:r>
              <a:rPr lang="fr-FR" sz="2000" dirty="0"/>
              <a:t/>
            </a:r>
            <a:br>
              <a:rPr lang="fr-FR" sz="2000" dirty="0"/>
            </a:br>
            <a:r>
              <a:rPr lang="fr-FR" sz="2000" dirty="0">
                <a:sym typeface="Wingdings" pitchFamily="2" charset="2"/>
              </a:rPr>
              <a:t> </a:t>
            </a:r>
            <a:r>
              <a:rPr lang="fr-FR" sz="2000" dirty="0"/>
              <a:t>Mangement </a:t>
            </a:r>
            <a:r>
              <a:rPr lang="fr-FR" sz="2000" dirty="0" smtClean="0"/>
              <a:t>: </a:t>
            </a:r>
            <a:r>
              <a:rPr lang="fr-FR" sz="2000" dirty="0"/>
              <a:t/>
            </a:r>
            <a:br>
              <a:rPr lang="fr-FR" sz="2000" dirty="0"/>
            </a:br>
            <a:r>
              <a:rPr lang="fr-FR" sz="2000" dirty="0"/>
              <a:t/>
            </a:r>
            <a:br>
              <a:rPr lang="fr-FR" sz="2000" dirty="0"/>
            </a:br>
            <a:r>
              <a:rPr lang="fr-FR" sz="2400" u="sng" dirty="0" smtClean="0">
                <a:solidFill>
                  <a:schemeClr val="accent1"/>
                </a:solidFill>
                <a:sym typeface="Wingdings" pitchFamily="2" charset="2"/>
              </a:rPr>
              <a:t>Priorités </a:t>
            </a:r>
            <a:r>
              <a:rPr lang="fr-FR" sz="2400" u="sng" dirty="0">
                <a:solidFill>
                  <a:schemeClr val="accent1"/>
                </a:solidFill>
                <a:sym typeface="Wingdings" pitchFamily="2" charset="2"/>
              </a:rPr>
              <a:t>du service </a:t>
            </a:r>
            <a:r>
              <a:rPr lang="fr-FR" sz="2400" u="sng" dirty="0" smtClean="0">
                <a:solidFill>
                  <a:schemeClr val="accent1"/>
                </a:solidFill>
                <a:sym typeface="Wingdings" pitchFamily="2" charset="2"/>
              </a:rPr>
              <a:t>formation et de la Direction </a:t>
            </a:r>
            <a:r>
              <a:rPr lang="fr-FR" sz="2400" u="sng" dirty="0">
                <a:solidFill>
                  <a:schemeClr val="accent1"/>
                </a:solidFill>
              </a:rPr>
              <a:t/>
            </a:r>
            <a:br>
              <a:rPr lang="fr-FR" sz="2400" u="sng" dirty="0">
                <a:solidFill>
                  <a:schemeClr val="accent1"/>
                </a:solidFill>
              </a:rPr>
            </a:br>
            <a:r>
              <a:rPr lang="fr-FR" sz="2000" dirty="0">
                <a:sym typeface="Wingdings" pitchFamily="2" charset="2"/>
              </a:rPr>
              <a:t> Sécurité </a:t>
            </a:r>
            <a:br>
              <a:rPr lang="fr-FR" sz="2000" dirty="0">
                <a:sym typeface="Wingdings" pitchFamily="2" charset="2"/>
              </a:rPr>
            </a:br>
            <a:r>
              <a:rPr lang="fr-FR" sz="2000" dirty="0">
                <a:sym typeface="Wingdings" pitchFamily="2" charset="2"/>
              </a:rPr>
              <a:t> </a:t>
            </a:r>
            <a:r>
              <a:rPr lang="fr-FR" sz="2000" dirty="0" smtClean="0">
                <a:sym typeface="Wingdings" pitchFamily="2" charset="2"/>
              </a:rPr>
              <a:t> </a:t>
            </a:r>
            <a:r>
              <a:rPr lang="fr-FR" sz="2000" dirty="0">
                <a:sym typeface="Wingdings" pitchFamily="2" charset="2"/>
              </a:rPr>
              <a:t>Formation métiers </a:t>
            </a:r>
            <a:r>
              <a:rPr lang="fr-FR" sz="2000" dirty="0" smtClean="0">
                <a:sym typeface="Wingdings" pitchFamily="2" charset="2"/>
              </a:rPr>
              <a:t/>
            </a:r>
            <a:br>
              <a:rPr lang="fr-FR" sz="2000" dirty="0" smtClean="0">
                <a:sym typeface="Wingdings" pitchFamily="2" charset="2"/>
              </a:rPr>
            </a:br>
            <a:r>
              <a:rPr lang="fr-FR" sz="2000" dirty="0" smtClean="0">
                <a:sym typeface="Wingdings" pitchFamily="2" charset="2"/>
              </a:rPr>
              <a:t> Formations liées aux projets …..</a:t>
            </a:r>
            <a:br>
              <a:rPr lang="fr-FR" sz="2000" dirty="0" smtClean="0">
                <a:sym typeface="Wingdings" pitchFamily="2" charset="2"/>
              </a:rPr>
            </a:br>
            <a:r>
              <a:rPr lang="fr-FR" sz="2000" dirty="0" smtClean="0">
                <a:sym typeface="Wingdings" pitchFamily="2" charset="2"/>
              </a:rPr>
              <a:t>  Formations liées aux nouvelles normes ….</a:t>
            </a:r>
            <a:br>
              <a:rPr lang="fr-FR" sz="2000" dirty="0" smtClean="0">
                <a:sym typeface="Wingdings" pitchFamily="2" charset="2"/>
              </a:rPr>
            </a:br>
            <a:r>
              <a:rPr lang="fr-FR" sz="2000" dirty="0" smtClean="0">
                <a:sym typeface="Wingdings" pitchFamily="2" charset="2"/>
              </a:rPr>
              <a:t/>
            </a:r>
            <a:br>
              <a:rPr lang="fr-FR" sz="2000" dirty="0" smtClean="0">
                <a:sym typeface="Wingdings" pitchFamily="2" charset="2"/>
              </a:rPr>
            </a:br>
            <a:r>
              <a:rPr lang="fr-FR" sz="2000" u="sng" dirty="0" smtClean="0">
                <a:solidFill>
                  <a:schemeClr val="accent1"/>
                </a:solidFill>
                <a:sym typeface="Wingdings" pitchFamily="2" charset="2"/>
              </a:rPr>
              <a:t> Organismes de formation retenus par la direction :</a:t>
            </a:r>
            <a:r>
              <a:rPr lang="fr-FR" sz="2000" dirty="0">
                <a:sym typeface="Wingdings" pitchFamily="2" charset="2"/>
              </a:rPr>
              <a:t/>
            </a:r>
            <a:br>
              <a:rPr lang="fr-FR" sz="2000" dirty="0">
                <a:sym typeface="Wingdings" pitchFamily="2" charset="2"/>
              </a:rPr>
            </a:br>
            <a:r>
              <a:rPr lang="fr-FR" sz="2000" dirty="0"/>
              <a:t/>
            </a:r>
            <a:br>
              <a:rPr lang="fr-FR" sz="2000" dirty="0"/>
            </a:br>
            <a:endParaRPr lang="fr-FR" sz="2000" dirty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accent1"/>
                </a:solidFill>
              </a:rPr>
              <a:t>SOMMAIRE</a:t>
            </a:r>
            <a:br>
              <a:rPr lang="fr-FR" b="1" dirty="0" smtClean="0">
                <a:solidFill>
                  <a:schemeClr val="accent1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>
              <a:spcBef>
                <a:spcPct val="50000"/>
              </a:spcBef>
              <a:buNone/>
            </a:pPr>
            <a:endParaRPr lang="fr-FR" i="0" dirty="0" smtClean="0"/>
          </a:p>
          <a:p>
            <a:pPr marL="457200" indent="-457200">
              <a:spcBef>
                <a:spcPct val="50000"/>
              </a:spcBef>
            </a:pPr>
            <a:r>
              <a:rPr lang="fr-FR" dirty="0" smtClean="0"/>
              <a:t>Rappel des orientations 2016</a:t>
            </a:r>
            <a:endParaRPr lang="fr-FR" i="0" dirty="0" smtClean="0"/>
          </a:p>
          <a:p>
            <a:pPr marL="457200" indent="-457200">
              <a:spcBef>
                <a:spcPct val="50000"/>
              </a:spcBef>
            </a:pPr>
            <a:r>
              <a:rPr lang="fr-FR" i="0" dirty="0" smtClean="0"/>
              <a:t>Effectifs et masse salariale pr</a:t>
            </a:r>
            <a:r>
              <a:rPr lang="fr-FR" i="0" dirty="0" smtClean="0">
                <a:latin typeface="Arial Unicode MS"/>
              </a:rPr>
              <a:t>é</a:t>
            </a:r>
            <a:r>
              <a:rPr lang="fr-FR" i="0" dirty="0" smtClean="0"/>
              <a:t>visionnelle</a:t>
            </a:r>
          </a:p>
          <a:p>
            <a:pPr marL="457200" indent="-457200">
              <a:spcBef>
                <a:spcPct val="50000"/>
              </a:spcBef>
            </a:pPr>
            <a:r>
              <a:rPr lang="fr-FR" i="0" dirty="0" smtClean="0"/>
              <a:t>Pr</a:t>
            </a:r>
            <a:r>
              <a:rPr lang="fr-FR" i="0" dirty="0" smtClean="0">
                <a:latin typeface="Arial Unicode MS"/>
              </a:rPr>
              <a:t>é</a:t>
            </a:r>
            <a:r>
              <a:rPr lang="fr-FR" i="0" dirty="0" smtClean="0"/>
              <a:t>vision budg</a:t>
            </a:r>
            <a:r>
              <a:rPr lang="fr-FR" i="0" dirty="0" smtClean="0">
                <a:latin typeface="Arial Unicode MS"/>
              </a:rPr>
              <a:t>é</a:t>
            </a:r>
            <a:r>
              <a:rPr lang="fr-FR" i="0" dirty="0" smtClean="0"/>
              <a:t>taire 2016</a:t>
            </a:r>
          </a:p>
          <a:p>
            <a:pPr marL="457200" indent="-457200">
              <a:spcBef>
                <a:spcPct val="50000"/>
              </a:spcBef>
            </a:pPr>
            <a:r>
              <a:rPr lang="fr-FR" dirty="0" smtClean="0"/>
              <a:t>Répartition </a:t>
            </a:r>
            <a:r>
              <a:rPr lang="fr-FR" i="0" dirty="0" smtClean="0"/>
              <a:t>du Projet de plan de formation 2016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 </a:t>
            </a:r>
            <a:r>
              <a:rPr lang="en-US" sz="1400">
                <a:cs typeface="Arial" charset="0"/>
              </a:rPr>
              <a:t>I</a:t>
            </a:r>
            <a:r>
              <a:rPr lang="en-US" sz="1200"/>
              <a:t> </a:t>
            </a:r>
            <a:fld id="{5D40F81A-0F30-42B5-A25C-94C9E6EC1E3F}" type="slidenum">
              <a:rPr lang="en-US" sz="1400">
                <a:solidFill>
                  <a:schemeClr val="tx2"/>
                </a:solidFill>
              </a:rPr>
              <a:pPr/>
              <a:t>3</a:t>
            </a:fld>
            <a:endParaRPr lang="fr-FR" sz="1400">
              <a:solidFill>
                <a:schemeClr val="tx2"/>
              </a:solidFill>
            </a:endParaRPr>
          </a:p>
        </p:txBody>
      </p:sp>
      <p:sp>
        <p:nvSpPr>
          <p:cNvPr id="1670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88913"/>
            <a:ext cx="6846912" cy="338137"/>
          </a:xfrm>
        </p:spPr>
        <p:txBody>
          <a:bodyPr>
            <a:normAutofit fontScale="90000"/>
          </a:bodyPr>
          <a:lstStyle/>
          <a:p>
            <a:r>
              <a:rPr lang="fr-FR" sz="2200" dirty="0" smtClean="0"/>
              <a:t/>
            </a:r>
            <a:br>
              <a:rPr lang="fr-FR" sz="2200" dirty="0" smtClean="0"/>
            </a:br>
            <a:r>
              <a:rPr lang="fr-FR" sz="2200" b="1" dirty="0" smtClean="0">
                <a:solidFill>
                  <a:srgbClr val="0070C0"/>
                </a:solidFill>
              </a:rPr>
              <a:t>Effectif concerné à la date du …….  par le Projet de plan 2015</a:t>
            </a:r>
            <a:endParaRPr lang="fr-FR" sz="2200" b="1" dirty="0">
              <a:solidFill>
                <a:srgbClr val="0070C0"/>
              </a:solidFill>
            </a:endParaRPr>
          </a:p>
        </p:txBody>
      </p:sp>
      <p:graphicFrame>
        <p:nvGraphicFramePr>
          <p:cNvPr id="1670203" name="Group 5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610276824"/>
              </p:ext>
            </p:extLst>
          </p:nvPr>
        </p:nvGraphicFramePr>
        <p:xfrm>
          <a:off x="468313" y="1412875"/>
          <a:ext cx="6451602" cy="1828800"/>
        </p:xfrm>
        <a:graphic>
          <a:graphicData uri="http://schemas.openxmlformats.org/drawingml/2006/table">
            <a:tbl>
              <a:tblPr/>
              <a:tblGrid>
                <a:gridCol w="1295375"/>
                <a:gridCol w="855159"/>
                <a:gridCol w="1075267"/>
                <a:gridCol w="1075267"/>
                <a:gridCol w="1075267"/>
                <a:gridCol w="1075267"/>
              </a:tblGrid>
              <a:tr h="185738"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Statut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Hommes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Femmes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AGENTS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70179" name="Rectangle 35"/>
          <p:cNvSpPr>
            <a:spLocks noChangeArrowheads="1"/>
          </p:cNvSpPr>
          <p:nvPr/>
        </p:nvSpPr>
        <p:spPr bwMode="gray">
          <a:xfrm>
            <a:off x="395288" y="3644900"/>
            <a:ext cx="6264275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342900" indent="-342900" eaLnBrk="1" hangingPunct="1">
              <a:lnSpc>
                <a:spcPct val="90000"/>
              </a:lnSpc>
              <a:spcBef>
                <a:spcPct val="1000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r>
              <a:rPr lang="fr-FR" sz="1600" b="1" i="0" dirty="0" smtClean="0">
                <a:latin typeface="Arial" charset="0"/>
              </a:rPr>
              <a:t>Dont Contrats </a:t>
            </a:r>
            <a:r>
              <a:rPr lang="fr-FR" sz="1600" b="1" i="0" dirty="0">
                <a:latin typeface="Arial" charset="0"/>
              </a:rPr>
              <a:t>CDD </a:t>
            </a:r>
            <a:r>
              <a:rPr lang="fr-FR" sz="1600" i="0" dirty="0">
                <a:latin typeface="Arial" charset="0"/>
              </a:rPr>
              <a:t>: </a:t>
            </a:r>
          </a:p>
          <a:p>
            <a:pPr eaLnBrk="1" hangingPunct="1">
              <a:lnSpc>
                <a:spcPct val="90000"/>
              </a:lnSpc>
              <a:spcBef>
                <a:spcPct val="100000"/>
              </a:spcBef>
              <a:buClr>
                <a:schemeClr val="accent1"/>
              </a:buClr>
              <a:buSzPct val="80000"/>
            </a:pPr>
            <a:endParaRPr lang="fr-FR" sz="1600" dirty="0">
              <a:latin typeface="Arial" charset="0"/>
            </a:endParaRPr>
          </a:p>
          <a:p>
            <a:pPr marL="285750" indent="-285750" eaLnBrk="1" hangingPunct="1">
              <a:lnSpc>
                <a:spcPct val="90000"/>
              </a:lnSpc>
              <a:spcBef>
                <a:spcPct val="10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</a:pPr>
            <a:r>
              <a:rPr lang="fr-FR" sz="1600" b="1" i="0" dirty="0" smtClean="0">
                <a:latin typeface="Arial" charset="0"/>
              </a:rPr>
              <a:t>Contrats </a:t>
            </a:r>
            <a:r>
              <a:rPr lang="fr-FR" sz="1600" b="1" i="0" dirty="0">
                <a:latin typeface="Arial" charset="0"/>
              </a:rPr>
              <a:t>en alternance</a:t>
            </a:r>
            <a:r>
              <a:rPr lang="fr-FR" sz="1600" i="0" dirty="0">
                <a:latin typeface="Arial" charset="0"/>
              </a:rPr>
              <a:t>: - </a:t>
            </a:r>
            <a:r>
              <a:rPr lang="fr-FR" sz="1600" i="0" dirty="0" smtClean="0">
                <a:latin typeface="Arial" charset="0"/>
              </a:rPr>
              <a:t> X contrats apprentissage</a:t>
            </a:r>
            <a:endParaRPr lang="fr-FR" sz="1600" i="0" dirty="0">
              <a:latin typeface="Arial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10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fr-FR" sz="1600" i="0" dirty="0">
                <a:latin typeface="Arial" charset="0"/>
              </a:rPr>
              <a:t>		</a:t>
            </a:r>
            <a:r>
              <a:rPr lang="fr-FR" sz="1600" dirty="0">
                <a:latin typeface="Arial" charset="0"/>
              </a:rPr>
              <a:t>	 </a:t>
            </a:r>
            <a:r>
              <a:rPr lang="fr-FR" sz="1600" dirty="0" smtClean="0">
                <a:latin typeface="Arial" charset="0"/>
              </a:rPr>
              <a:t>            </a:t>
            </a:r>
            <a:r>
              <a:rPr lang="fr-FR" sz="1600" i="0" dirty="0" smtClean="0">
                <a:latin typeface="Arial" charset="0"/>
              </a:rPr>
              <a:t> </a:t>
            </a:r>
            <a:r>
              <a:rPr lang="fr-FR" sz="1600" i="0" dirty="0">
                <a:latin typeface="Arial" charset="0"/>
              </a:rPr>
              <a:t>- </a:t>
            </a:r>
            <a:r>
              <a:rPr lang="fr-FR" sz="1600" i="0" dirty="0" smtClean="0">
                <a:latin typeface="Arial" charset="0"/>
              </a:rPr>
              <a:t> X </a:t>
            </a:r>
            <a:r>
              <a:rPr lang="fr-FR" sz="1600" i="0" dirty="0">
                <a:latin typeface="Arial" charset="0"/>
              </a:rPr>
              <a:t>contrats </a:t>
            </a:r>
            <a:r>
              <a:rPr lang="fr-FR" sz="1600" i="0" dirty="0" smtClean="0">
                <a:latin typeface="Arial" charset="0"/>
              </a:rPr>
              <a:t>professionnalisation</a:t>
            </a:r>
            <a:endParaRPr lang="fr-FR" sz="1600" i="0" dirty="0">
              <a:latin typeface="Arial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10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endParaRPr lang="fr-FR" sz="1600" i="0" dirty="0">
              <a:latin typeface="Arial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10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fr-FR" sz="1600" i="0" dirty="0">
                <a:latin typeface="Arial" charset="0"/>
              </a:rPr>
              <a:t>	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10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endParaRPr lang="fr-FR" sz="2000" b="1" i="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 </a:t>
            </a:r>
            <a:r>
              <a:rPr lang="en-US" sz="1400" dirty="0">
                <a:cs typeface="Arial" charset="0"/>
              </a:rPr>
              <a:t>I</a:t>
            </a:r>
            <a:r>
              <a:rPr lang="en-US" sz="1200" dirty="0"/>
              <a:t> </a:t>
            </a:r>
            <a:fld id="{63AF126A-3BB5-4C88-BDDA-D96F9D6487AD}" type="slidenum">
              <a:rPr lang="en-US" sz="1400">
                <a:solidFill>
                  <a:schemeClr val="tx2"/>
                </a:solidFill>
              </a:rPr>
              <a:pPr/>
              <a:t>4</a:t>
            </a:fld>
            <a:endParaRPr lang="fr-FR" sz="1400" dirty="0">
              <a:solidFill>
                <a:schemeClr val="tx2"/>
              </a:solidFill>
            </a:endParaRPr>
          </a:p>
        </p:txBody>
      </p:sp>
      <p:sp>
        <p:nvSpPr>
          <p:cNvPr id="167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908050"/>
            <a:ext cx="7189788" cy="928688"/>
          </a:xfrm>
        </p:spPr>
        <p:txBody>
          <a:bodyPr/>
          <a:lstStyle/>
          <a:p>
            <a:pPr>
              <a:buNone/>
            </a:pPr>
            <a:r>
              <a:rPr lang="fr-FR" sz="2400" dirty="0" smtClean="0">
                <a:solidFill>
                  <a:srgbClr val="0070C0"/>
                </a:solidFill>
              </a:rPr>
              <a:t>  </a:t>
            </a:r>
            <a:r>
              <a:rPr lang="fr-FR" sz="2400" b="1" dirty="0" smtClean="0">
                <a:solidFill>
                  <a:srgbClr val="0070C0"/>
                </a:solidFill>
              </a:rPr>
              <a:t>Masse </a:t>
            </a:r>
            <a:r>
              <a:rPr lang="fr-FR" sz="2400" b="1" dirty="0">
                <a:solidFill>
                  <a:srgbClr val="0070C0"/>
                </a:solidFill>
              </a:rPr>
              <a:t>Salariale prévisionnelle</a:t>
            </a:r>
          </a:p>
          <a:p>
            <a:pPr>
              <a:buFont typeface="Wingdings" pitchFamily="2" charset="2"/>
              <a:buNone/>
            </a:pPr>
            <a:endParaRPr lang="fr-FR" dirty="0"/>
          </a:p>
          <a:p>
            <a:pPr>
              <a:buFont typeface="Wingdings" pitchFamily="2" charset="2"/>
              <a:buNone/>
            </a:pPr>
            <a:endParaRPr lang="fr-FR" dirty="0"/>
          </a:p>
          <a:p>
            <a:pPr>
              <a:buFont typeface="Wingdings" pitchFamily="2" charset="2"/>
              <a:buNone/>
            </a:pPr>
            <a:endParaRPr lang="fr-FR" dirty="0"/>
          </a:p>
        </p:txBody>
      </p:sp>
      <p:sp>
        <p:nvSpPr>
          <p:cNvPr id="1672197" name="AutoShape 5"/>
          <p:cNvSpPr>
            <a:spLocks noChangeArrowheads="1"/>
          </p:cNvSpPr>
          <p:nvPr/>
        </p:nvSpPr>
        <p:spPr bwMode="auto">
          <a:xfrm>
            <a:off x="827088" y="1700213"/>
            <a:ext cx="3240087" cy="1512887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270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72198" name="Text Box 6"/>
          <p:cNvSpPr txBox="1">
            <a:spLocks noChangeArrowheads="1"/>
          </p:cNvSpPr>
          <p:nvPr/>
        </p:nvSpPr>
        <p:spPr bwMode="auto">
          <a:xfrm>
            <a:off x="1116013" y="1916113"/>
            <a:ext cx="2663825" cy="16462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i="0" dirty="0"/>
              <a:t>Masse Salariale prévisionnelle au</a:t>
            </a:r>
            <a:r>
              <a:rPr lang="fr-FR" sz="2800" dirty="0"/>
              <a:t> </a:t>
            </a:r>
            <a:r>
              <a:rPr lang="fr-FR" sz="2000" b="1" dirty="0" smtClean="0"/>
              <a:t>31/12/2015</a:t>
            </a:r>
            <a:endParaRPr lang="fr-FR" sz="2000" b="1" dirty="0"/>
          </a:p>
          <a:p>
            <a:pPr algn="ctr">
              <a:spcBef>
                <a:spcPct val="50000"/>
              </a:spcBef>
            </a:pPr>
            <a:endParaRPr lang="fr-FR" sz="2000" dirty="0"/>
          </a:p>
        </p:txBody>
      </p:sp>
      <p:sp>
        <p:nvSpPr>
          <p:cNvPr id="1672199" name="AutoShape 7"/>
          <p:cNvSpPr>
            <a:spLocks noChangeArrowheads="1"/>
          </p:cNvSpPr>
          <p:nvPr/>
        </p:nvSpPr>
        <p:spPr bwMode="auto">
          <a:xfrm>
            <a:off x="4491038" y="2276475"/>
            <a:ext cx="936625" cy="431800"/>
          </a:xfrm>
          <a:prstGeom prst="rightArrow">
            <a:avLst>
              <a:gd name="adj1" fmla="val 50000"/>
              <a:gd name="adj2" fmla="val 54228"/>
            </a:avLst>
          </a:prstGeom>
          <a:noFill/>
          <a:ln w="31750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72200" name="AutoShape 8"/>
          <p:cNvSpPr>
            <a:spLocks noChangeArrowheads="1"/>
          </p:cNvSpPr>
          <p:nvPr/>
        </p:nvSpPr>
        <p:spPr bwMode="auto">
          <a:xfrm>
            <a:off x="827088" y="3789363"/>
            <a:ext cx="3240087" cy="1512887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270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72201" name="Text Box 9"/>
          <p:cNvSpPr txBox="1">
            <a:spLocks noChangeArrowheads="1"/>
          </p:cNvSpPr>
          <p:nvPr/>
        </p:nvSpPr>
        <p:spPr bwMode="auto">
          <a:xfrm>
            <a:off x="827088" y="3933825"/>
            <a:ext cx="3313112" cy="1828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i="0" dirty="0"/>
              <a:t>% de la Masse Salariale prévisionnelle consacré au plan de formation</a:t>
            </a:r>
            <a:endParaRPr lang="fr-FR" sz="2800" dirty="0"/>
          </a:p>
          <a:p>
            <a:pPr algn="ctr">
              <a:spcBef>
                <a:spcPct val="50000"/>
              </a:spcBef>
            </a:pPr>
            <a:endParaRPr lang="fr-FR" sz="2800" dirty="0"/>
          </a:p>
        </p:txBody>
      </p:sp>
      <p:sp>
        <p:nvSpPr>
          <p:cNvPr id="1672202" name="AutoShape 10"/>
          <p:cNvSpPr>
            <a:spLocks noChangeArrowheads="1"/>
          </p:cNvSpPr>
          <p:nvPr/>
        </p:nvSpPr>
        <p:spPr bwMode="auto">
          <a:xfrm>
            <a:off x="4427538" y="4365625"/>
            <a:ext cx="936625" cy="431800"/>
          </a:xfrm>
          <a:prstGeom prst="rightArrow">
            <a:avLst>
              <a:gd name="adj1" fmla="val 50000"/>
              <a:gd name="adj2" fmla="val 54228"/>
            </a:avLst>
          </a:prstGeom>
          <a:noFill/>
          <a:ln w="31750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72203" name="Text Box 11"/>
          <p:cNvSpPr txBox="1">
            <a:spLocks noChangeArrowheads="1"/>
          </p:cNvSpPr>
          <p:nvPr/>
        </p:nvSpPr>
        <p:spPr bwMode="auto">
          <a:xfrm>
            <a:off x="5795963" y="2205038"/>
            <a:ext cx="2592387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dirty="0"/>
              <a:t> </a:t>
            </a:r>
            <a:r>
              <a:rPr lang="fr-FR" sz="2800" dirty="0" smtClean="0"/>
              <a:t>3 524 033 </a:t>
            </a:r>
            <a:r>
              <a:rPr lang="fr-FR" sz="2800" dirty="0" smtClean="0">
                <a:latin typeface="Arial Unicode MS"/>
              </a:rPr>
              <a:t>€</a:t>
            </a:r>
            <a:endParaRPr lang="fr-FR" sz="2800" dirty="0"/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5724525" y="4292600"/>
            <a:ext cx="2519363" cy="95410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dirty="0"/>
              <a:t> </a:t>
            </a:r>
            <a:r>
              <a:rPr lang="fr-FR" sz="2800" dirty="0" smtClean="0"/>
              <a:t> 3.90 %  ou 3.70 % hors CIF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 </a:t>
            </a:r>
            <a:r>
              <a:rPr lang="en-US" sz="1400">
                <a:cs typeface="Arial" charset="0"/>
              </a:rPr>
              <a:t>I</a:t>
            </a:r>
            <a:r>
              <a:rPr lang="en-US" sz="1200"/>
              <a:t> </a:t>
            </a:r>
            <a:fld id="{377DDBA1-7B52-448A-B8DE-294FAB659592}" type="slidenum">
              <a:rPr lang="en-US" sz="1400">
                <a:solidFill>
                  <a:schemeClr val="tx2"/>
                </a:solidFill>
              </a:rPr>
              <a:pPr/>
              <a:t>5</a:t>
            </a:fld>
            <a:endParaRPr lang="fr-FR" sz="1400">
              <a:solidFill>
                <a:schemeClr val="tx2"/>
              </a:solidFill>
            </a:endParaRPr>
          </a:p>
        </p:txBody>
      </p:sp>
      <p:sp>
        <p:nvSpPr>
          <p:cNvPr id="1673220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620688"/>
            <a:ext cx="6486525" cy="338137"/>
          </a:xfrm>
          <a:noFill/>
          <a:ln/>
        </p:spPr>
        <p:txBody>
          <a:bodyPr>
            <a:normAutofit fontScale="90000"/>
          </a:bodyPr>
          <a:lstStyle/>
          <a:p>
            <a:pPr algn="l"/>
            <a:r>
              <a:rPr lang="fr-FR" sz="2700" b="1" dirty="0">
                <a:solidFill>
                  <a:srgbClr val="0070C0"/>
                </a:solidFill>
              </a:rPr>
              <a:t>Prévisions </a:t>
            </a:r>
            <a:r>
              <a:rPr lang="fr-FR" sz="2700" b="1" dirty="0" smtClean="0">
                <a:solidFill>
                  <a:srgbClr val="0070C0"/>
                </a:solidFill>
              </a:rPr>
              <a:t>budgétaire   (50 à 299 salariés)</a:t>
            </a:r>
            <a:r>
              <a:rPr lang="fr-FR" sz="2200" dirty="0"/>
              <a:t/>
            </a:r>
            <a:br>
              <a:rPr lang="fr-FR" sz="2200" dirty="0"/>
            </a:br>
            <a:endParaRPr lang="fr-FR" sz="2200" dirty="0"/>
          </a:p>
        </p:txBody>
      </p:sp>
      <p:graphicFrame>
        <p:nvGraphicFramePr>
          <p:cNvPr id="1673256" name="Group 4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66119094"/>
              </p:ext>
            </p:extLst>
          </p:nvPr>
        </p:nvGraphicFramePr>
        <p:xfrm>
          <a:off x="755650" y="1628775"/>
          <a:ext cx="7189788" cy="2478024"/>
        </p:xfrm>
        <a:graphic>
          <a:graphicData uri="http://schemas.openxmlformats.org/drawingml/2006/table">
            <a:tbl>
              <a:tblPr/>
              <a:tblGrid>
                <a:gridCol w="2797175"/>
                <a:gridCol w="1995488"/>
                <a:gridCol w="2397125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Mode de financement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Obligations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Budget Entreprise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Plan de formation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3,00%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Professionnalisation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FPSPP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0,20%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0,20%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CPF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0,20%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0,20%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3.90 %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73257" name="Text Box 41"/>
          <p:cNvSpPr txBox="1">
            <a:spLocks noChangeArrowheads="1"/>
          </p:cNvSpPr>
          <p:nvPr/>
        </p:nvSpPr>
        <p:spPr bwMode="auto">
          <a:xfrm>
            <a:off x="827088" y="4869160"/>
            <a:ext cx="6840537" cy="1739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800" b="1" u="sng" dirty="0" smtClean="0">
                <a:solidFill>
                  <a:schemeClr val="tx2"/>
                </a:solidFill>
              </a:rPr>
              <a:t>Taux de RETOUR </a:t>
            </a:r>
            <a:r>
              <a:rPr lang="fr-FR" sz="1800" b="1" u="sng" dirty="0">
                <a:solidFill>
                  <a:schemeClr val="tx2"/>
                </a:solidFill>
              </a:rPr>
              <a:t>DES ENTRETIENS PROFESSIONNELS </a:t>
            </a:r>
            <a:r>
              <a:rPr lang="fr-FR" sz="1800" b="1" u="sng" dirty="0" smtClean="0">
                <a:solidFill>
                  <a:schemeClr val="tx2"/>
                </a:solidFill>
              </a:rPr>
              <a:t> :</a:t>
            </a:r>
            <a:endParaRPr lang="fr-FR" sz="1800" b="1" u="sng" dirty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ó"/>
            </a:pPr>
            <a:r>
              <a:rPr lang="fr-FR" dirty="0" smtClean="0">
                <a:sym typeface="Wingdings" pitchFamily="2" charset="2"/>
              </a:rPr>
              <a:t>Par service :  xx %</a:t>
            </a:r>
            <a:endParaRPr lang="fr-FR" sz="1800" dirty="0">
              <a:sym typeface="Wingdings" pitchFamily="2" charset="2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ó"/>
            </a:pPr>
            <a:r>
              <a:rPr lang="fr-FR" sz="1800" dirty="0">
                <a:sym typeface="Wingdings" pitchFamily="2" charset="2"/>
              </a:rPr>
              <a:t> </a:t>
            </a:r>
            <a:r>
              <a:rPr lang="fr-FR" dirty="0" smtClean="0">
                <a:sym typeface="Wingdings" pitchFamily="2" charset="2"/>
              </a:rPr>
              <a:t>Par CSP : </a:t>
            </a:r>
            <a:r>
              <a:rPr lang="fr-FR" sz="1800" dirty="0" smtClean="0">
                <a:sym typeface="Wingdings" pitchFamily="2" charset="2"/>
              </a:rPr>
              <a:t>  xx %                                    </a:t>
            </a:r>
            <a:r>
              <a:rPr lang="fr-FR" sz="24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Global :  </a:t>
            </a:r>
            <a:r>
              <a:rPr lang="fr-FR" sz="2400" b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XX %</a:t>
            </a:r>
            <a:endParaRPr lang="fr-FR" sz="2400" b="1" u="sng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>
              <a:spcBef>
                <a:spcPct val="50000"/>
              </a:spcBef>
            </a:pPr>
            <a:endParaRPr lang="fr-FR" sz="1800" dirty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 </a:t>
            </a:r>
            <a:r>
              <a:rPr lang="en-US" sz="1400">
                <a:cs typeface="Arial" charset="0"/>
              </a:rPr>
              <a:t>I</a:t>
            </a:r>
            <a:r>
              <a:rPr lang="en-US" sz="1200"/>
              <a:t> </a:t>
            </a:r>
            <a:fld id="{84DD5679-EAAA-4E88-81AF-1192EDF59229}" type="slidenum">
              <a:rPr lang="en-US" sz="1400">
                <a:solidFill>
                  <a:schemeClr val="tx2"/>
                </a:solidFill>
              </a:rPr>
              <a:pPr/>
              <a:t>6</a:t>
            </a:fld>
            <a:endParaRPr lang="fr-FR" sz="1400">
              <a:solidFill>
                <a:schemeClr val="tx2"/>
              </a:solidFill>
            </a:endParaRPr>
          </a:p>
        </p:txBody>
      </p:sp>
      <p:sp>
        <p:nvSpPr>
          <p:cNvPr id="1676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88915"/>
            <a:ext cx="8071048" cy="431775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sz="2700" b="1" dirty="0" smtClean="0">
                <a:solidFill>
                  <a:srgbClr val="0070C0"/>
                </a:solidFill>
              </a:rPr>
              <a:t>Répartition prévisionnel budgétaire du </a:t>
            </a:r>
            <a:r>
              <a:rPr lang="fr-FR" sz="2700" b="1" dirty="0">
                <a:solidFill>
                  <a:srgbClr val="0070C0"/>
                </a:solidFill>
              </a:rPr>
              <a:t>plan de formation </a:t>
            </a:r>
            <a:r>
              <a:rPr lang="fr-FR" sz="2200" b="1" dirty="0" smtClean="0">
                <a:solidFill>
                  <a:srgbClr val="0070C0"/>
                </a:solidFill>
              </a:rPr>
              <a:t>2016</a:t>
            </a:r>
            <a:endParaRPr lang="fr-FR" sz="2200" b="1" dirty="0">
              <a:solidFill>
                <a:srgbClr val="0070C0"/>
              </a:solidFill>
            </a:endParaRPr>
          </a:p>
        </p:txBody>
      </p:sp>
      <p:sp>
        <p:nvSpPr>
          <p:cNvPr id="1676329" name="Rectangle 41"/>
          <p:cNvSpPr>
            <a:spLocks noChangeArrowheads="1"/>
          </p:cNvSpPr>
          <p:nvPr/>
        </p:nvSpPr>
        <p:spPr bwMode="auto">
          <a:xfrm>
            <a:off x="683568" y="764707"/>
            <a:ext cx="7704856" cy="85561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80000"/>
            </a:pPr>
            <a:endParaRPr lang="fr-FR" sz="2400" b="1" i="0" dirty="0" smtClean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endParaRPr lang="fr-FR" sz="2000" b="1" i="0" dirty="0">
              <a:latin typeface="Arial" charset="0"/>
            </a:endParaRPr>
          </a:p>
        </p:txBody>
      </p:sp>
      <p:sp>
        <p:nvSpPr>
          <p:cNvPr id="1676401" name="Line 113"/>
          <p:cNvSpPr>
            <a:spLocks noChangeShapeType="1"/>
          </p:cNvSpPr>
          <p:nvPr/>
        </p:nvSpPr>
        <p:spPr bwMode="auto">
          <a:xfrm>
            <a:off x="6248400" y="4538663"/>
            <a:ext cx="1588" cy="184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76402" name="Rectangle 114"/>
          <p:cNvSpPr>
            <a:spLocks noChangeArrowheads="1"/>
          </p:cNvSpPr>
          <p:nvPr/>
        </p:nvSpPr>
        <p:spPr bwMode="auto">
          <a:xfrm>
            <a:off x="6248400" y="4538663"/>
            <a:ext cx="12700" cy="1841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76404" name="Rectangle 116"/>
          <p:cNvSpPr>
            <a:spLocks noChangeArrowheads="1"/>
          </p:cNvSpPr>
          <p:nvPr/>
        </p:nvSpPr>
        <p:spPr bwMode="auto">
          <a:xfrm>
            <a:off x="2112963" y="4525963"/>
            <a:ext cx="11112" cy="1968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graphicFrame>
        <p:nvGraphicFramePr>
          <p:cNvPr id="1676437" name="Group 14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26261151"/>
              </p:ext>
            </p:extLst>
          </p:nvPr>
        </p:nvGraphicFramePr>
        <p:xfrm>
          <a:off x="683569" y="1605547"/>
          <a:ext cx="7489825" cy="2387871"/>
        </p:xfrm>
        <a:graphic>
          <a:graphicData uri="http://schemas.openxmlformats.org/drawingml/2006/table">
            <a:tbl>
              <a:tblPr/>
              <a:tblGrid>
                <a:gridCol w="5681662"/>
                <a:gridCol w="1808163"/>
              </a:tblGrid>
              <a:tr h="581877"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Coûts pédagogiques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51 000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877"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Hébergement – Transport – Matériel – Frais de fonctionnement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4 450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877"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Salaires 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74 521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877"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129 971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76439" name="Text Box 151"/>
          <p:cNvSpPr txBox="1">
            <a:spLocks noChangeArrowheads="1"/>
          </p:cNvSpPr>
          <p:nvPr/>
        </p:nvSpPr>
        <p:spPr bwMode="auto">
          <a:xfrm rot="10799876" flipV="1">
            <a:off x="6442054" y="4209811"/>
            <a:ext cx="2701925" cy="11695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 dirty="0" smtClean="0">
                <a:solidFill>
                  <a:srgbClr val="FF0000"/>
                </a:solidFill>
              </a:rPr>
              <a:t>= 3.70 % DE LA MS (HORS </a:t>
            </a:r>
            <a:r>
              <a:rPr lang="fr-FR" sz="2000" b="1" dirty="0" err="1" smtClean="0">
                <a:solidFill>
                  <a:srgbClr val="FF0000"/>
                </a:solidFill>
              </a:rPr>
              <a:t>cif</a:t>
            </a:r>
            <a:r>
              <a:rPr lang="fr-FR" sz="2000" b="1" dirty="0" smtClean="0">
                <a:solidFill>
                  <a:srgbClr val="FF0000"/>
                </a:solidFill>
              </a:rPr>
              <a:t>)</a:t>
            </a:r>
          </a:p>
          <a:p>
            <a:pPr>
              <a:spcBef>
                <a:spcPct val="50000"/>
              </a:spcBef>
            </a:pPr>
            <a:endParaRPr lang="fr-FR" sz="2000" b="1" dirty="0">
              <a:solidFill>
                <a:srgbClr val="FF0000"/>
              </a:solidFill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457200" y="274638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smtClean="0"/>
              <a:t>Exemple Projet de plan de formation</a:t>
            </a:r>
            <a:r>
              <a:rPr lang="fr-FR" b="1" smtClean="0">
                <a:solidFill>
                  <a:schemeClr val="accent1"/>
                </a:solidFill>
              </a:rPr>
              <a:t/>
            </a:r>
            <a:br>
              <a:rPr lang="fr-FR" b="1" smtClean="0">
                <a:solidFill>
                  <a:schemeClr val="accent1"/>
                </a:solidFill>
              </a:rPr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0743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 </a:t>
            </a:r>
            <a:r>
              <a:rPr lang="en-US" sz="1400">
                <a:cs typeface="Arial" charset="0"/>
              </a:rPr>
              <a:t>I</a:t>
            </a:r>
            <a:r>
              <a:rPr lang="en-US" sz="1200"/>
              <a:t> </a:t>
            </a:r>
            <a:fld id="{04A24443-5784-47D8-8D06-4A7CF5CA94C9}" type="slidenum">
              <a:rPr lang="en-US" sz="1400">
                <a:solidFill>
                  <a:schemeClr val="tx2"/>
                </a:solidFill>
              </a:rPr>
              <a:pPr/>
              <a:t>7</a:t>
            </a:fld>
            <a:endParaRPr lang="fr-FR" sz="1400">
              <a:solidFill>
                <a:schemeClr val="tx2"/>
              </a:solidFill>
            </a:endParaRPr>
          </a:p>
        </p:txBody>
      </p:sp>
      <p:sp>
        <p:nvSpPr>
          <p:cNvPr id="1679396" name="Rectangle 36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6343650" cy="338138"/>
          </a:xfrm>
        </p:spPr>
        <p:txBody>
          <a:bodyPr>
            <a:normAutofit fontScale="90000"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fr-FR" sz="2000" dirty="0"/>
              <a:t> </a:t>
            </a:r>
            <a:r>
              <a:rPr lang="fr-FR" sz="2200" b="1" dirty="0">
                <a:solidFill>
                  <a:srgbClr val="0070C0"/>
                </a:solidFill>
              </a:rPr>
              <a:t>Répartition prévisionnelle des heures par </a:t>
            </a:r>
            <a:r>
              <a:rPr lang="fr-FR" sz="2200" b="1" dirty="0" smtClean="0">
                <a:solidFill>
                  <a:srgbClr val="0070C0"/>
                </a:solidFill>
              </a:rPr>
              <a:t>Catégorie</a:t>
            </a:r>
            <a:endParaRPr lang="fr-FR" sz="2200" b="1" dirty="0">
              <a:solidFill>
                <a:srgbClr val="0070C0"/>
              </a:solidFill>
            </a:endParaRPr>
          </a:p>
        </p:txBody>
      </p:sp>
      <p:graphicFrame>
        <p:nvGraphicFramePr>
          <p:cNvPr id="1679401" name="Group 4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37217193"/>
              </p:ext>
            </p:extLst>
          </p:nvPr>
        </p:nvGraphicFramePr>
        <p:xfrm>
          <a:off x="683568" y="1844824"/>
          <a:ext cx="7020272" cy="3456383"/>
        </p:xfrm>
        <a:graphic>
          <a:graphicData uri="http://schemas.openxmlformats.org/drawingml/2006/table">
            <a:tbl>
              <a:tblPr/>
              <a:tblGrid>
                <a:gridCol w="2220033"/>
                <a:gridCol w="817264"/>
                <a:gridCol w="719360"/>
                <a:gridCol w="753319"/>
                <a:gridCol w="746608"/>
                <a:gridCol w="792088"/>
                <a:gridCol w="971600"/>
              </a:tblGrid>
              <a:tr h="593332"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IC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Atam</a:t>
                      </a: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Agent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543"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TT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Hors TT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TT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Hors TT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TT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Hors TT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5952"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Catégorie 1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645952"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Catégorie 2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7604"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 </a:t>
            </a:r>
            <a:r>
              <a:rPr lang="en-US" sz="1400">
                <a:cs typeface="Arial" charset="0"/>
              </a:rPr>
              <a:t>I</a:t>
            </a:r>
            <a:r>
              <a:rPr lang="en-US" sz="1200"/>
              <a:t> </a:t>
            </a:r>
            <a:fld id="{04A24443-5784-47D8-8D06-4A7CF5CA94C9}" type="slidenum">
              <a:rPr lang="en-US" sz="1400">
                <a:solidFill>
                  <a:schemeClr val="tx2"/>
                </a:solidFill>
              </a:rPr>
              <a:pPr/>
              <a:t>8</a:t>
            </a:fld>
            <a:endParaRPr lang="fr-FR" sz="1400">
              <a:solidFill>
                <a:schemeClr val="tx2"/>
              </a:solidFill>
            </a:endParaRPr>
          </a:p>
        </p:txBody>
      </p:sp>
      <p:sp>
        <p:nvSpPr>
          <p:cNvPr id="1679396" name="Rectangle 36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6343650" cy="338138"/>
          </a:xfrm>
        </p:spPr>
        <p:txBody>
          <a:bodyPr>
            <a:normAutofit fontScale="90000"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fr-FR" sz="2000" dirty="0"/>
              <a:t> </a:t>
            </a:r>
            <a:r>
              <a:rPr lang="fr-FR" sz="2200" b="1" dirty="0">
                <a:solidFill>
                  <a:srgbClr val="0070C0"/>
                </a:solidFill>
              </a:rPr>
              <a:t>Répartition prévisionnelle des heures par </a:t>
            </a:r>
            <a:r>
              <a:rPr lang="fr-FR" sz="2200" b="1" dirty="0" smtClean="0">
                <a:solidFill>
                  <a:srgbClr val="0070C0"/>
                </a:solidFill>
              </a:rPr>
              <a:t>domaine</a:t>
            </a:r>
            <a:endParaRPr lang="fr-FR" sz="2200" b="1" dirty="0">
              <a:solidFill>
                <a:srgbClr val="0070C0"/>
              </a:solidFill>
            </a:endParaRPr>
          </a:p>
        </p:txBody>
      </p:sp>
      <p:graphicFrame>
        <p:nvGraphicFramePr>
          <p:cNvPr id="1679401" name="Group 4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73837013"/>
              </p:ext>
            </p:extLst>
          </p:nvPr>
        </p:nvGraphicFramePr>
        <p:xfrm>
          <a:off x="971550" y="1773238"/>
          <a:ext cx="6696794" cy="3375026"/>
        </p:xfrm>
        <a:graphic>
          <a:graphicData uri="http://schemas.openxmlformats.org/drawingml/2006/table">
            <a:tbl>
              <a:tblPr/>
              <a:tblGrid>
                <a:gridCol w="1800250"/>
                <a:gridCol w="1252287"/>
                <a:gridCol w="1123977"/>
                <a:gridCol w="1080120"/>
                <a:gridCol w="1440160"/>
              </a:tblGrid>
              <a:tr h="876300"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Domaines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Nombre d’heures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IC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Atam</a:t>
                      </a: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Agent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Management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…..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%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%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%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Métiers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…..</a:t>
                      </a: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Langues 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…..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…….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Xxxx</a:t>
                      </a: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XX %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XX %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XX %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 </a:t>
            </a:r>
            <a:r>
              <a:rPr lang="en-US" sz="1400">
                <a:cs typeface="Arial" charset="0"/>
              </a:rPr>
              <a:t>I</a:t>
            </a:r>
            <a:r>
              <a:rPr lang="en-US" sz="1200"/>
              <a:t> </a:t>
            </a:r>
            <a:fld id="{04A24443-5784-47D8-8D06-4A7CF5CA94C9}" type="slidenum">
              <a:rPr lang="en-US" sz="1400">
                <a:solidFill>
                  <a:schemeClr val="tx2"/>
                </a:solidFill>
              </a:rPr>
              <a:pPr/>
              <a:t>9</a:t>
            </a:fld>
            <a:endParaRPr lang="fr-FR" sz="1400">
              <a:solidFill>
                <a:schemeClr val="tx2"/>
              </a:solidFill>
            </a:endParaRPr>
          </a:p>
        </p:txBody>
      </p:sp>
      <p:sp>
        <p:nvSpPr>
          <p:cNvPr id="1679396" name="Rectangle 36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6343650" cy="338138"/>
          </a:xfrm>
        </p:spPr>
        <p:txBody>
          <a:bodyPr>
            <a:normAutofit fontScale="90000"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fr-FR" sz="2000" dirty="0"/>
              <a:t> </a:t>
            </a:r>
            <a:r>
              <a:rPr lang="fr-FR" sz="2700" b="1" dirty="0">
                <a:solidFill>
                  <a:srgbClr val="0070C0"/>
                </a:solidFill>
              </a:rPr>
              <a:t>Répartition prévisionnelle des heures par CSP</a:t>
            </a:r>
          </a:p>
        </p:txBody>
      </p:sp>
      <p:graphicFrame>
        <p:nvGraphicFramePr>
          <p:cNvPr id="1679401" name="Group 4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34042810"/>
              </p:ext>
            </p:extLst>
          </p:nvPr>
        </p:nvGraphicFramePr>
        <p:xfrm>
          <a:off x="971550" y="1773238"/>
          <a:ext cx="7189788" cy="2873376"/>
        </p:xfrm>
        <a:graphic>
          <a:graphicData uri="http://schemas.openxmlformats.org/drawingml/2006/table">
            <a:tbl>
              <a:tblPr/>
              <a:tblGrid>
                <a:gridCol w="1955800"/>
                <a:gridCol w="1962150"/>
                <a:gridCol w="1233488"/>
                <a:gridCol w="2038350"/>
              </a:tblGrid>
              <a:tr h="876300"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Nombre d’heures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Temps Moyen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I&amp;C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ATAM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AGENTS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9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1297</TotalTime>
  <Words>440</Words>
  <Application>Microsoft Office PowerPoint</Application>
  <PresentationFormat>Affichage à l'écran (4:3)</PresentationFormat>
  <Paragraphs>175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    INFORMATION-CONSULTATION et du COMITE D’ENTREPRISE SUR LE PROJET DE PLAN DE FORMATION 2016</vt:lpstr>
      <vt:lpstr>SOMMAIRE </vt:lpstr>
      <vt:lpstr> Effectif concerné à la date du …….  par le Projet de plan 2015</vt:lpstr>
      <vt:lpstr>Diapositive 4</vt:lpstr>
      <vt:lpstr>Prévisions budgétaire   (50 à 299 salariés) </vt:lpstr>
      <vt:lpstr> Répartition prévisionnel budgétaire du plan de formation 2016</vt:lpstr>
      <vt:lpstr> Répartition prévisionnelle des heures par Catégorie</vt:lpstr>
      <vt:lpstr> Répartition prévisionnelle des heures par domaine</vt:lpstr>
      <vt:lpstr> Répartition prévisionnelle des heures par CSP</vt:lpstr>
      <vt:lpstr> Répartition prévisionnelle des heures par CSP et par H/F</vt:lpstr>
      <vt:lpstr> Répartition prévisionnelle des heures par tranche d’âge</vt:lpstr>
      <vt:lpstr> Mise en œuvre des Périodes de professionnalisation</vt:lpstr>
      <vt:lpstr>Contrats apprentissage et de professionnalisation</vt:lpstr>
      <vt:lpstr>Formations les plus demandées par les salariés:  Techniques :   Langues :  Mangement :   Priorités du service formation et de la Direction   Sécurité    Formation métiers   Formations liées aux projets …..   Formations liées aux nouvelles normes ….   Organismes de formation retenus par la direction : 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INFORMATION-CONSULTATION DE LA COMMISSION FORMATION SUR LE PROJET DE PLAN DE FORMATION 2012</dc:title>
  <dc:creator>Philippe</dc:creator>
  <cp:lastModifiedBy>flogui</cp:lastModifiedBy>
  <cp:revision>73</cp:revision>
  <dcterms:created xsi:type="dcterms:W3CDTF">2011-09-26T09:20:05Z</dcterms:created>
  <dcterms:modified xsi:type="dcterms:W3CDTF">2016-04-14T08:14:46Z</dcterms:modified>
</cp:coreProperties>
</file>